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381">
          <p15:clr>
            <a:srgbClr val="A4A3A4"/>
          </p15:clr>
        </p15:guide>
        <p15:guide id="2" pos="31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2135" autoAdjust="0"/>
  </p:normalViewPr>
  <p:slideViewPr>
    <p:cSldViewPr snapToGrid="0">
      <p:cViewPr>
        <p:scale>
          <a:sx n="100" d="100"/>
          <a:sy n="100" d="100"/>
        </p:scale>
        <p:origin x="-1384" y="-112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interSettings" Target="printerSettings/printerSettings1.bin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1BC1F1B0-2C82-4EFA-9542-48C4B1F68AB8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 algn="r"/>
              <a:t>‹#›</a:t>
            </a:fld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642960" y="1995120"/>
            <a:ext cx="3314160" cy="1225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32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Chapter 1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400" b="1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Software Engineering
Principles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Quality Software Works</a:t>
            </a:r>
          </a:p>
        </p:txBody>
      </p:sp>
      <p:sp>
        <p:nvSpPr>
          <p:cNvPr id="5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Requirements: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Describe what service the software should provide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Software Specification: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written document that tells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program does but not </a:t>
            </a:r>
            <a:r>
              <a:rPr lang="en-US" sz="3200" b="0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</a:t>
            </a:r>
            <a:endParaRPr lang="en-US" sz="3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Quality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software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must be complete and correct, and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everything as explained in the specification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Quality Software Can Be Modified</a:t>
            </a:r>
          </a:p>
        </p:txBody>
      </p:sp>
      <p:sp>
        <p:nvSpPr>
          <p:cNvPr id="5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Changes may occur during the design,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coding,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testing phases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Bug fixes and other small changes are made during the maintenance phase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Easily modified programs are readable, well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documented,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easily understood by humans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Quality Software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Reusable</a:t>
            </a:r>
          </a:p>
        </p:txBody>
      </p:sp>
      <p:sp>
        <p:nvSpPr>
          <p:cNvPr id="6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Spend extra effort to make components more general now in order to save time later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Using code that is already designed,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implemented,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tested allows programmers to focus on the rest of the program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does require extra effort during specification and design phases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Quality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software 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completed 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 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ime 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within 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udget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Programmers must be able to work efficiently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Missing a deadline can have significant impact on other projects,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people,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companies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“Time is money”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Software Specifications</a:t>
            </a:r>
          </a:p>
        </p:txBody>
      </p:sp>
      <p:sp>
        <p:nvSpPr>
          <p:cNvPr id="6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specification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describes what services a program should provide, based on the users’ requirements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Scenario: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Sequence of events describing one complete execution of the program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Useful questions: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is the expected input and output?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will errors be handled?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will the program be used?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Program Design</a:t>
            </a:r>
          </a:p>
        </p:txBody>
      </p:sp>
      <p:sp>
        <p:nvSpPr>
          <p:cNvPr id="6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program’s specification describes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program does, not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it does it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Design</a:t>
            </a:r>
            <a:r>
              <a:rPr lang="en-US" sz="3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Phase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Evaluating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program will accomplish its specified tasks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Many useful ideaware tools can help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Abstraction</a:t>
            </a:r>
          </a:p>
        </p:txBody>
      </p:sp>
      <p:sp>
        <p:nvSpPr>
          <p:cNvPr id="6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model of a complex system that includes only the essential details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Programs are abstractions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Simplify work by hiding complex details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Abstraction (cont.)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74" name="Picture 2" descr="D:\Srini_Freelancer\082616\Dale_162989\Jpeg\Chapter 1\9781284098167_CH01_FIGF0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67019" y="1563480"/>
            <a:ext cx="6946586" cy="4758055"/>
          </a:xfrm>
          <a:prstGeom prst="rect">
            <a:avLst/>
          </a:prstGeom>
          <a:noFill/>
        </p:spPr>
      </p:pic>
      <p:sp>
        <p:nvSpPr>
          <p:cNvPr id="6" name="TextShape 2"/>
          <p:cNvSpPr txBox="1"/>
          <p:nvPr/>
        </p:nvSpPr>
        <p:spPr>
          <a:xfrm>
            <a:off x="0" y="6430780"/>
            <a:ext cx="10080625" cy="79447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Figure 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1.2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 An abstraction includes the essential details relative to the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perspective</a:t>
            </a:r>
          </a:p>
          <a:p>
            <a:pPr>
              <a:buClr>
                <a:srgbClr val="000000"/>
              </a:buClr>
              <a:buSzPct val="45000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 the viewer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Information Hiding</a:t>
            </a:r>
          </a:p>
        </p:txBody>
      </p:sp>
      <p:sp>
        <p:nvSpPr>
          <p:cNvPr id="7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practice of hiding the details of a module with the goal of controlling access to the details of a module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Module: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cohesive system subunit that performs some share of the work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Information hiding allows programmers to focus on one module at a time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module should serve a single purpose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Stepwise Refinement</a:t>
            </a:r>
          </a:p>
        </p:txBody>
      </p:sp>
      <p:sp>
        <p:nvSpPr>
          <p:cNvPr id="7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Approaching a problem in stages, step by step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Top-down: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Break problem into pieces, deferring details as long as possible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Bottom-up: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Focus on details first and build up to the high-level components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Functional Decomposition: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Approach a program as a set of cooperating functions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Round-trip Gestalt: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Top-down with emphasis on objects and data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Software Process</a:t>
            </a:r>
          </a:p>
        </p:txBody>
      </p:sp>
      <p:sp>
        <p:nvSpPr>
          <p:cNvPr id="4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do we write complex programs?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Focus on the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software life cycle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Develop techniques of software engineering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Visual Tools</a:t>
            </a:r>
          </a:p>
        </p:txBody>
      </p:sp>
      <p:sp>
        <p:nvSpPr>
          <p:cNvPr id="7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Abstraction, information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hiding,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stepwise refinement help manage complexity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Visual </a:t>
            </a:r>
            <a:r>
              <a:rPr lang="en-US" sz="3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Tools: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elp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 visualize the design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UML Diagrams: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Define components and the relationships between them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CRC Cards: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Describe classes, their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responsibilities,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their collaborators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UML Diagrams</a:t>
            </a:r>
          </a:p>
        </p:txBody>
      </p:sp>
      <p:sp>
        <p:nvSpPr>
          <p:cNvPr id="5" name="TextShape 2"/>
          <p:cNvSpPr txBox="1"/>
          <p:nvPr/>
        </p:nvSpPr>
        <p:spPr>
          <a:xfrm>
            <a:off x="0" y="6451335"/>
            <a:ext cx="10080624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1.3a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 UML Class Diagram and CRC Card: (a) A UML Diagram (b) A CRC Card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1026" name="Picture 2" descr="\\10.1.1.17\productions\ART\ART PROCESS\Dale_162989_PPT\Dale_161029_Table_JPEG Files\Figure 1.3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917" y="1461880"/>
            <a:ext cx="7339806" cy="480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CRC Cards</a:t>
            </a:r>
          </a:p>
        </p:txBody>
      </p:sp>
      <p:sp>
        <p:nvSpPr>
          <p:cNvPr id="4" name="TextShape 2"/>
          <p:cNvSpPr txBox="1"/>
          <p:nvPr/>
        </p:nvSpPr>
        <p:spPr>
          <a:xfrm>
            <a:off x="-1" y="6451334"/>
            <a:ext cx="10080625" cy="48286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1.3b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 UML Class Diagram and CRC Card: (a) A UML Diagram (b) A CRC Card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2050" name="Picture 2" descr="\\10.1.1.17\productions\ART\ART PROCESS\Dale_162989_PPT\Dale_161029_Table_JPEG Files\Figure 1.3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60" y="1330414"/>
            <a:ext cx="8914980" cy="505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Design Approaches</a:t>
            </a:r>
          </a:p>
        </p:txBody>
      </p:sp>
      <p:sp>
        <p:nvSpPr>
          <p:cNvPr id="8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do we define the modules of a project?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Or, how do we break up a project into modules to work on?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Top-Down Design</a:t>
            </a:r>
          </a:p>
        </p:txBody>
      </p:sp>
      <p:sp>
        <p:nvSpPr>
          <p:cNvPr id="8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Starts with a “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big-picture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 view of the program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Then,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break the picture down into tasks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Continue breaking down the tasks until they can be easily described in code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Functional decomposition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breaks the program into functions that form a complete solution to the problem when used together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Top-Down Design: Cake</a:t>
            </a:r>
          </a:p>
        </p:txBody>
      </p:sp>
      <p:pic>
        <p:nvPicPr>
          <p:cNvPr id="6146" name="Picture 2" descr="D:\Srini_Freelancer\082616\Dale_162989\Jpeg\Chapter 1\9781284098167_CH01_FIGF0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768" y="1323178"/>
            <a:ext cx="8251085" cy="5045707"/>
          </a:xfrm>
          <a:prstGeom prst="rect">
            <a:avLst/>
          </a:prstGeom>
          <a:noFill/>
        </p:spPr>
      </p:pic>
      <p:sp>
        <p:nvSpPr>
          <p:cNvPr id="5" name="TextShape 2"/>
          <p:cNvSpPr txBox="1"/>
          <p:nvPr/>
        </p:nvSpPr>
        <p:spPr>
          <a:xfrm>
            <a:off x="-1" y="6426067"/>
            <a:ext cx="10080625" cy="4700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1.4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 A portion of a functional design for baking a cake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Objected-Oriented Design</a:t>
            </a:r>
          </a:p>
        </p:txBody>
      </p:sp>
      <p:sp>
        <p:nvSpPr>
          <p:cNvPr id="8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Divide-and-conquer, but break down the program into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things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instead of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tasks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design consists of objects, which are defined by classes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Objects combine data and operations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Classes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for 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Baking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Cake</a:t>
            </a:r>
          </a:p>
        </p:txBody>
      </p:sp>
      <p:sp>
        <p:nvSpPr>
          <p:cNvPr id="5" name="TextShape 2"/>
          <p:cNvSpPr txBox="1"/>
          <p:nvPr/>
        </p:nvSpPr>
        <p:spPr>
          <a:xfrm>
            <a:off x="15004" y="6041036"/>
            <a:ext cx="10080625" cy="3249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Table 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1.1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 Example of Object Classes That Participate in Baking a Cake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2" name="Picture 2" descr="D:\Srini_Freelancer\Dale_162989\Original\082616\Table\Chapter 1\9781284098167_CH01_Table0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6499" y="2011232"/>
            <a:ext cx="9777637" cy="39069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Procedural vs.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Object Oriented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“Read the specification of the software you want to build. Underline the verbs if you are after procedural code, the nouns if you aim for an object-oriented program.”</a:t>
            </a:r>
          </a:p>
          <a:p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3200" b="0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Grady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Booch, “What Is and Isn’t </a:t>
            </a:r>
            <a:r>
              <a:rPr lang="en-US" sz="3200" b="0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Object Oriented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Design,” 1989.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Verification of Software Correctness</a:t>
            </a:r>
          </a:p>
        </p:txBody>
      </p:sp>
      <p:sp>
        <p:nvSpPr>
          <p:cNvPr id="9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Testing: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Executing a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program with input designed to find errors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Debugging: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Investigating and removing known errors from a program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Acceptance Test: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Testing in a real environment with real data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Regression Test: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Testing that a program is still correct after being modified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Software Engineering</a:t>
            </a:r>
          </a:p>
        </p:txBody>
      </p:sp>
      <p:sp>
        <p:nvSpPr>
          <p:cNvPr id="4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disciplined approach to the design,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production,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maintenance of computer programs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 tools that help manage the size and complexity of the resulting software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Ensure that projects are developed on time and within cost estimates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Verification and Validation</a:t>
            </a:r>
          </a:p>
        </p:txBody>
      </p:sp>
      <p:sp>
        <p:nvSpPr>
          <p:cNvPr id="9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testing enough?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Program Verification: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Checking that a program fulfills its specification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“Are we doing the job right?”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Program Validation: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Checking that the program fulfills its intended purpose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“Are we doing the right job?”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Origin of Bugs</a:t>
            </a:r>
          </a:p>
        </p:txBody>
      </p:sp>
      <p:sp>
        <p:nvSpPr>
          <p:cNvPr id="9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Where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 bugs occur in a program?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there a way to avoid bugs entirely?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“detective work” is needed to find bugs?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Specification and Design Errors</a:t>
            </a:r>
          </a:p>
        </p:txBody>
      </p:sp>
      <p:sp>
        <p:nvSpPr>
          <p:cNvPr id="10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There may be errors in the specification itself</a:t>
            </a:r>
            <a:endParaRPr lang="en-US" sz="3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is a result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 poor communication or a misunderstanding of users’ needs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Bugs are much cheaper to fix while in the specification stage</a:t>
            </a:r>
            <a:endParaRPr lang="en-US" sz="3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nce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program has been written and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deployed, fixing any errors is very expensive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Cost of Specification Errors</a:t>
            </a:r>
          </a:p>
        </p:txBody>
      </p:sp>
      <p:pic>
        <p:nvPicPr>
          <p:cNvPr id="7170" name="Picture 2" descr="D:\Srini_Freelancer\082616\Dale_162989\Jpeg\Chapter 1\9781284098167_CH01_FIGF0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35518" y="1277736"/>
            <a:ext cx="6608604" cy="5293084"/>
          </a:xfrm>
          <a:prstGeom prst="rect">
            <a:avLst/>
          </a:prstGeom>
          <a:noFill/>
        </p:spPr>
      </p:pic>
      <p:sp>
        <p:nvSpPr>
          <p:cNvPr id="5" name="TextShape 2"/>
          <p:cNvSpPr txBox="1"/>
          <p:nvPr/>
        </p:nvSpPr>
        <p:spPr>
          <a:xfrm>
            <a:off x="-1" y="6631807"/>
            <a:ext cx="10080625" cy="36335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1.5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 This graph demonstrates the importance of early detection of software errors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Compile-Time Errors</a:t>
            </a:r>
          </a:p>
        </p:txBody>
      </p:sp>
      <p:sp>
        <p:nvSpPr>
          <p:cNvPr id="10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It’s not impossible to write clean, syntactically correct code on the first try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These errors are generally easier to handle than other types of errors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Knowing your tools (programming language, editor, etc.) will help avoid these errors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Run-Time Errors</a:t>
            </a:r>
          </a:p>
        </p:txBody>
      </p:sp>
      <p:sp>
        <p:nvSpPr>
          <p:cNvPr id="10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 error that occurs during execution, often causing the program to crash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Robustness: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The ability of a program to recover from an error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Run-time errors can often be found with sufficient testing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Errors should be handled gracefully instead of allowing the program to crash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Designing for Correctness</a:t>
            </a:r>
          </a:p>
        </p:txBody>
      </p:sp>
      <p:sp>
        <p:nvSpPr>
          <p:cNvPr id="10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would like to prove a program is correct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Make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assertions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(logical propositions) about what a program should do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Then,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prove the design fulfills the assertions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Conditions on Functions</a:t>
            </a:r>
          </a:p>
        </p:txBody>
      </p:sp>
      <p:sp>
        <p:nvSpPr>
          <p:cNvPr id="11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Assertions can be applied at the module level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Precondition: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condition that must be true before an operation is executed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Postcondition: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condition that will be true after an operation completes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postcondition will be true if the precondition is true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Design Review Activities</a:t>
            </a:r>
          </a:p>
        </p:txBody>
      </p:sp>
      <p:sp>
        <p:nvSpPr>
          <p:cNvPr id="11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Deskchecking: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Tracing an execution of a design or program on paper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Walk-through: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team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performs a manual simulation of the program or design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Inspection: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One member of a team reads the program or design line by line while others point out the errors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Exceptions</a:t>
            </a:r>
          </a:p>
        </p:txBody>
      </p:sp>
      <p:sp>
        <p:nvSpPr>
          <p:cNvPr id="11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Exceptions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allow programs to interrupt normal control flow to handle exceptional situations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Handling them should be part of the design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Different languages have different facilities for handling exceptions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Software Life Cycle</a:t>
            </a:r>
          </a:p>
        </p:txBody>
      </p:sp>
      <p:sp>
        <p:nvSpPr>
          <p:cNvPr id="4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 analysis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Requirements elicitation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High- and low-level design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Implementation of the design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Testing and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verification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Delivery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Operation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Maintenance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Program Testing</a:t>
            </a:r>
          </a:p>
        </p:txBody>
      </p:sp>
      <p:sp>
        <p:nvSpPr>
          <p:cNvPr id="11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Testing is used to find remaining errors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 Case: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single test used to check a particular program feature. For each case: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Determine inputs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Determine the expected behavior of the program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Run the program and observe its behavior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Compare the expected behavior and the actual behavior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Unit Testing and Coverage</a:t>
            </a:r>
          </a:p>
        </p:txBody>
      </p:sp>
      <p:sp>
        <p:nvSpPr>
          <p:cNvPr id="11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Unit Testing: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Testing a program module or function individually</a:t>
            </a:r>
            <a:endParaRPr lang="en-US" sz="3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It’s hard to say h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ow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many unit tests are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needed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Two coverage approaches: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Cases based on possible inputs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Cases based on aspects of the code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Metric-based Testing: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Goals are based on measurable factors like coverage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 Coverage</a:t>
            </a:r>
          </a:p>
        </p:txBody>
      </p:sp>
      <p:sp>
        <p:nvSpPr>
          <p:cNvPr id="12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 a wide range of inputs to test the behavior of a module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Exhaustive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coverage means to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 possible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inputs, which is usually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impossible for most function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domains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general approach is to cover typical cases and the edge cases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Black-box Testing: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Test based on the inputs, ignoring the actual code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Code Coverage</a:t>
            </a:r>
          </a:p>
        </p:txBody>
      </p:sp>
      <p:sp>
        <p:nvSpPr>
          <p:cNvPr id="12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 tests that evaluate as many parts of the module as possible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Branch: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code segment that is not always executed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Path: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sequence of branches that is traveled during execution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White-box Testing: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Testing based on covering all statements,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branches,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 paths in a module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 Plans</a:t>
            </a:r>
          </a:p>
        </p:txBody>
      </p:sp>
      <p:sp>
        <p:nvSpPr>
          <p:cNvPr id="12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document showing test cases for a module, their purposes, inputs, expected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outputs,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the criteria for success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program testing to be effective,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must be planned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Start planning for testing before writing a single line of code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</a:t>
            </a:r>
            <a:r>
              <a:rPr lang="en-US" sz="3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Driver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Program that runs the test plan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Planning for Debugging</a:t>
            </a:r>
          </a:p>
        </p:txBody>
      </p:sp>
      <p:sp>
        <p:nvSpPr>
          <p:cNvPr id="12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can plan for debugging from the start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Provide a global output file to write debugging information to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 a global Boolean flag to control when debugging information will be printed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More structured than adding print statements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Too many debugging statements can obscure code!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Integration Testing</a:t>
            </a:r>
          </a:p>
        </p:txBody>
      </p:sp>
      <p:sp>
        <p:nvSpPr>
          <p:cNvPr id="12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Unit testing does not guarantee modules will be error-free when used together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Integration Testing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Testing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that ensures modules will work when used together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“Divide-and-conquer” approach, similar to design phase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Two approaches: top-down and bottom-up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Top-Down Integration Testing</a:t>
            </a:r>
          </a:p>
        </p:txBody>
      </p:sp>
      <p:sp>
        <p:nvSpPr>
          <p:cNvPr id="13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Ensure the overall logical design works and interfaces between modules are correct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Assumes low-level details are correct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Low-level subprograms are replaced with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stubs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or placeholder modules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Stubs may print debugging information and return values, but do not perform actual work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Bottom-Up Approach</a:t>
            </a:r>
          </a:p>
        </p:txBody>
      </p:sp>
      <p:sp>
        <p:nvSpPr>
          <p:cNvPr id="13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Uses a test driver to use individual modules together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Starts with the lowest-level modules in the design and works up to the top-level program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Useful when different authors wrote and tested separate modules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Testing C++ Data Structures</a:t>
            </a:r>
          </a:p>
        </p:txBody>
      </p:sp>
      <p:sp>
        <p:nvSpPr>
          <p:cNvPr id="13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Goal: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 the various operations of a data structure in an efficient manner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Solution: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Describe the test cases in a file, use a test driver to read and execute the test cases, writing the output to another file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allows for generalized testing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Requires a test driver for each structure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Waterfall Model</a:t>
            </a:r>
          </a:p>
        </p:txBody>
      </p:sp>
      <p:pic>
        <p:nvPicPr>
          <p:cNvPr id="1026" name="Picture 2" descr="D:\Srini_Freelancer\082616\Dale_162989\Jpeg\Chapter 1\9781284098167_CH01_FIGF01A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84405" y="1379535"/>
            <a:ext cx="7911814" cy="5254271"/>
          </a:xfrm>
          <a:prstGeom prst="rect">
            <a:avLst/>
          </a:prstGeom>
          <a:noFill/>
        </p:spPr>
      </p:pic>
      <p:sp>
        <p:nvSpPr>
          <p:cNvPr id="5" name="TextShape 2"/>
          <p:cNvSpPr txBox="1"/>
          <p:nvPr/>
        </p:nvSpPr>
        <p:spPr>
          <a:xfrm>
            <a:off x="0" y="6687055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Figure 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1.1a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Life-cycle models: (a) Waterfall model (b) Spiral model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Testing C++ Data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Structures (cont.)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94" name="Picture 2" descr="D:\Srini_Freelancer\082616\Dale_162989\Jpeg\Chapter 1\9781284098167_CH01_FIGF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0771" y="1326470"/>
            <a:ext cx="5056030" cy="5246614"/>
          </a:xfrm>
          <a:prstGeom prst="rect">
            <a:avLst/>
          </a:prstGeom>
          <a:noFill/>
        </p:spPr>
      </p:pic>
      <p:sp>
        <p:nvSpPr>
          <p:cNvPr id="5" name="TextShape 2"/>
          <p:cNvSpPr txBox="1"/>
          <p:nvPr/>
        </p:nvSpPr>
        <p:spPr>
          <a:xfrm>
            <a:off x="0" y="6693904"/>
            <a:ext cx="10080625" cy="32919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1.9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 Model of test architecture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Testing C++ Data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Structures (cont.)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input file lists commands for the test driver to execute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Commands are specific operations for the structure, along with commands like “Quit”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Input file also specifies the input for each command to use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Practical Considerations</a:t>
            </a:r>
          </a:p>
        </p:txBody>
      </p:sp>
      <p:sp>
        <p:nvSpPr>
          <p:cNvPr id="14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much verification is necessary?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Must balance between time constraints, the effort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required,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the impact of errors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Verification should be started as early as possible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Critical software must have lower error rates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Errors Rates in Software</a:t>
            </a:r>
          </a:p>
        </p:txBody>
      </p:sp>
      <p:pic>
        <p:nvPicPr>
          <p:cNvPr id="2" name="Picture 2" descr="D:\Srini_Freelancer\Dale_162989\Original\082616\Table\Chapter 1\9781284098167_CH01_Table0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4845" y="1314145"/>
            <a:ext cx="6830934" cy="5311079"/>
          </a:xfrm>
          <a:prstGeom prst="rect">
            <a:avLst/>
          </a:prstGeom>
          <a:noFill/>
        </p:spPr>
      </p:pic>
      <p:sp>
        <p:nvSpPr>
          <p:cNvPr id="6" name="TextShape 2"/>
          <p:cNvSpPr txBox="1"/>
          <p:nvPr/>
        </p:nvSpPr>
        <p:spPr>
          <a:xfrm>
            <a:off x="0" y="6687055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Table 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1.3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 Error Rates upon Delivery by Application Domain</a:t>
            </a:r>
            <a:r>
              <a:rPr lang="en-US" spc="-1" baseline="30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</a:p>
        </p:txBody>
      </p:sp>
      <p:sp>
        <p:nvSpPr>
          <p:cNvPr id="3" name="Rectangle 2"/>
          <p:cNvSpPr/>
          <p:nvPr/>
        </p:nvSpPr>
        <p:spPr>
          <a:xfrm>
            <a:off x="169335" y="7012892"/>
            <a:ext cx="375355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Data from: Donald J. </a:t>
            </a:r>
            <a:r>
              <a:rPr lang="en-US" sz="900" dirty="0" err="1"/>
              <a:t>Reifer</a:t>
            </a:r>
            <a:r>
              <a:rPr lang="en-US" sz="900" dirty="0"/>
              <a:t>, Industry Software Cost, Quality and Productivity Benchmarks, STN </a:t>
            </a:r>
            <a:r>
              <a:rPr lang="en-US" sz="900" dirty="0" err="1"/>
              <a:t>Vol</a:t>
            </a:r>
            <a:r>
              <a:rPr lang="en-US" sz="900" dirty="0"/>
              <a:t> 7(2), 2004. KESLOC: Thousands of equivalent source lines of code.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Streaming Input and Output</a:t>
            </a:r>
          </a:p>
        </p:txBody>
      </p:sp>
      <p:sp>
        <p:nvSpPr>
          <p:cNvPr id="14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C++ uses streams to handle input and output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&lt;iostream&gt;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header file defines: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“cin” (standard input stream) (the keyboard)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“cout” (standard output stream) (the screen)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“cerr” (standard error output stream) (the screen)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Streams use the “&lt;&lt;” and “&gt;&gt;” operators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Insertion Operator (&lt;&lt;)</a:t>
            </a:r>
          </a:p>
        </p:txBody>
      </p:sp>
      <p:sp>
        <p:nvSpPr>
          <p:cNvPr id="14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insertion operator (&lt;&lt;) takes 2 operands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left operand is the stream to operate on, such as cout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right operand describes what will be inserted into the stream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Extraction Operator</a:t>
            </a:r>
          </a:p>
        </p:txBody>
      </p:sp>
      <p:sp>
        <p:nvSpPr>
          <p:cNvPr id="14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extraction operator (&gt;&gt;) takes 2 operands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left operand is a stream to operate on, such as cin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right operand is a variable that will be given a value from the stream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operator attempts to extract the next item from the input stream and store its value in the variable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File I/O</a:t>
            </a:r>
          </a:p>
        </p:txBody>
      </p:sp>
      <p:sp>
        <p:nvSpPr>
          <p:cNvPr id="15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File I/O is defined in the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&lt;fstream&gt;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header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uses streams just like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&lt;iostream&gt;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Defines input (ifstream) and output (ofstream) file objects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Make sure to close the file when finished!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Stream Failure</a:t>
            </a:r>
          </a:p>
        </p:txBody>
      </p:sp>
      <p:sp>
        <p:nvSpPr>
          <p:cNvPr id="15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When a stream enters the fail state, further I/O operations using that stream are ignored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program does not crash and there is no error message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Possible reasons for entering the fail state are: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Invalid input data (often using the wrong type)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Opening an input file that doesn’t exist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Opening an output file that is write-protected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Spiral Model</a:t>
            </a:r>
          </a:p>
        </p:txBody>
      </p:sp>
      <p:pic>
        <p:nvPicPr>
          <p:cNvPr id="2050" name="Picture 2" descr="D:\Srini_Freelancer\082616\Dale_162989\Jpeg\Chapter 1\9781284098167_CH01_FIGF01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9965" y="1380509"/>
            <a:ext cx="5540694" cy="5242450"/>
          </a:xfrm>
          <a:prstGeom prst="rect">
            <a:avLst/>
          </a:prstGeom>
          <a:noFill/>
        </p:spPr>
      </p:pic>
      <p:sp>
        <p:nvSpPr>
          <p:cNvPr id="6" name="TextShape 2"/>
          <p:cNvSpPr txBox="1"/>
          <p:nvPr/>
        </p:nvSpPr>
        <p:spPr>
          <a:xfrm>
            <a:off x="0" y="6687055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Figure 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1.1b 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Life-cycle models: (a) Waterfall model (b) Spiral model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Programmer Toolboxes</a:t>
            </a:r>
          </a:p>
        </p:txBody>
      </p:sp>
      <p:sp>
        <p:nvSpPr>
          <p:cNvPr id="5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various tools and techniques programmers use to create software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Hardware: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The computers and other devices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Software: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Operating systems, development environments, compilers, debuggers…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Ideaware: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The shared body of programming knowledge, such as useful algorithms and programming methodologies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 Algorithm Is…</a:t>
            </a:r>
          </a:p>
        </p:txBody>
      </p:sp>
      <p:sp>
        <p:nvSpPr>
          <p:cNvPr id="5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logical sequence of discrete steps that describes a complete solution to a problem, computable in a finite amount of time.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Goals of Quality Software</a:t>
            </a:r>
          </a:p>
        </p:txBody>
      </p:sp>
      <p:sp>
        <p:nvSpPr>
          <p:cNvPr id="5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works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can be modified without excessive time and effort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is reusable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is completed on time and within budget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304</TotalTime>
  <Words>2215</Words>
  <Application>Microsoft Macintosh PowerPoint</Application>
  <PresentationFormat>Custom</PresentationFormat>
  <Paragraphs>253</Paragraphs>
  <Slides>58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Mary Menzemer</dc:creator>
  <dc:description/>
  <cp:lastModifiedBy>Julie Bolduc</cp:lastModifiedBy>
  <cp:revision>29</cp:revision>
  <dcterms:created xsi:type="dcterms:W3CDTF">2016-08-16T16:07:14Z</dcterms:created>
  <dcterms:modified xsi:type="dcterms:W3CDTF">2016-09-02T19:22:17Z</dcterms:modified>
  <dc:language>en-US</dc:language>
</cp:coreProperties>
</file>